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8" r:id="rId1"/>
  </p:sldMasterIdLst>
  <p:notesMasterIdLst>
    <p:notesMasterId r:id="rId20"/>
  </p:notesMasterIdLst>
  <p:handoutMasterIdLst>
    <p:handoutMasterId r:id="rId21"/>
  </p:handoutMasterIdLst>
  <p:sldIdLst>
    <p:sldId id="336" r:id="rId2"/>
    <p:sldId id="436" r:id="rId3"/>
    <p:sldId id="435" r:id="rId4"/>
    <p:sldId id="444" r:id="rId5"/>
    <p:sldId id="445" r:id="rId6"/>
    <p:sldId id="456" r:id="rId7"/>
    <p:sldId id="448" r:id="rId8"/>
    <p:sldId id="447" r:id="rId9"/>
    <p:sldId id="450" r:id="rId10"/>
    <p:sldId id="451" r:id="rId11"/>
    <p:sldId id="452" r:id="rId12"/>
    <p:sldId id="453" r:id="rId13"/>
    <p:sldId id="454" r:id="rId14"/>
    <p:sldId id="455" r:id="rId15"/>
    <p:sldId id="458" r:id="rId16"/>
    <p:sldId id="459" r:id="rId17"/>
    <p:sldId id="446" r:id="rId18"/>
    <p:sldId id="337" r:id="rId19"/>
  </p:sldIdLst>
  <p:sldSz cx="9144000" cy="6858000" type="screen4x3"/>
  <p:notesSz cx="6789738" cy="99298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 userDrawn="1">
          <p15:clr>
            <a:srgbClr val="A4A3A4"/>
          </p15:clr>
        </p15:guide>
        <p15:guide id="2" pos="21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36D"/>
    <a:srgbClr val="FF0000"/>
    <a:srgbClr val="007E39"/>
    <a:srgbClr val="BA8D1C"/>
    <a:srgbClr val="CC6600"/>
    <a:srgbClr val="808000"/>
    <a:srgbClr val="0099FF"/>
    <a:srgbClr val="33CCFF"/>
    <a:srgbClr val="66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Styl jasny 2 — Ak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4" autoAdjust="0"/>
    <p:restoredTop sz="94245" autoAdjust="0"/>
  </p:normalViewPr>
  <p:slideViewPr>
    <p:cSldViewPr>
      <p:cViewPr>
        <p:scale>
          <a:sx n="90" d="100"/>
          <a:sy n="90" d="100"/>
        </p:scale>
        <p:origin x="-1171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206"/>
    </p:cViewPr>
  </p:sorterViewPr>
  <p:notesViewPr>
    <p:cSldViewPr>
      <p:cViewPr varScale="1">
        <p:scale>
          <a:sx n="52" d="100"/>
          <a:sy n="52" d="100"/>
        </p:scale>
        <p:origin x="-2678" y="-82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5947" y="0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599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5947" y="9431599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5715BD32-CE1B-4D6D-95D8-711FB424EB0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1875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5947" y="0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974" y="4716661"/>
            <a:ext cx="5431790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599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5947" y="9431599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55B2FBDD-A758-475B-9DD0-40797D3599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8613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2FBDD-A758-475B-9DD0-40797D3599AA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1609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AA71-4087-4393-9C98-5749B93D8BB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C32E5-1A14-4F6B-A50E-054F5C9FBEE0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28180-BB0B-4BD2-A3F1-624563C19D1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27F0F-BFC1-4EE6-AD07-D65A1A2A915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61C5C-EAFF-468F-9457-D9024794F05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EC936-7B33-4479-88A9-847988061A2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FAA6E-ED28-4748-88CA-4C2836B4B50F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07062-283A-4B19-B12F-693D6385EEC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726A2-171B-41D2-96B9-ACEFD60C04F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544AB-2BAC-4736-ACA8-BF9F5D851D8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F3F3C-6C38-40BB-ADE4-260EC67A7AC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4099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1338B7-2D3E-4E24-A644-C040293EBAB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marek.szczerba\Desktop\MAREK%20-%20praca\&#321;OWIECTWO\Sezon%20&#322;owiecki%202018-2019\SZACOWANIE%20SZK&#211;D%20&#321;OWIECKICH\K&#321;%20HODOWCA%20Dolice\Jastrz&#261;bek%20-%20POR\TERMINY%20zbioru%20-%20UCHWA&#321;A%20-%20SEJMIK.pdf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802631"/>
          </a:xfrm>
        </p:spPr>
        <p:txBody>
          <a:bodyPr>
            <a:noAutofit/>
          </a:bodyPr>
          <a:lstStyle/>
          <a:p>
            <a:pPr eaLnBrk="1" hangingPunct="1"/>
            <a:r>
              <a:rPr lang="pl-PL" sz="2800" b="1" dirty="0" smtClean="0">
                <a:solidFill>
                  <a:schemeClr val="bg1"/>
                </a:solidFill>
                <a:latin typeface="Arial" charset="0"/>
              </a:rPr>
              <a:t>Szacowanie szkód w świetle znowelizowanej </a:t>
            </a:r>
            <a:br>
              <a:rPr lang="pl-PL" sz="2800" b="1" dirty="0" smtClean="0">
                <a:solidFill>
                  <a:schemeClr val="bg1"/>
                </a:solidFill>
                <a:latin typeface="Arial" charset="0"/>
              </a:rPr>
            </a:br>
            <a:r>
              <a:rPr lang="pl-PL" sz="2800" b="1" dirty="0" smtClean="0">
                <a:solidFill>
                  <a:schemeClr val="bg1"/>
                </a:solidFill>
                <a:latin typeface="Arial" charset="0"/>
              </a:rPr>
              <a:t>ustawy Prawo łowieckie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5661248"/>
            <a:ext cx="7776864" cy="36004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Choszczno, 14 maja 2018r.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49473" y="1340768"/>
            <a:ext cx="787551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u="sng" dirty="0" smtClean="0"/>
              <a:t>ODWOŁANIE</a:t>
            </a:r>
            <a:endParaRPr lang="pl-PL" sz="2400" i="1" u="sng" dirty="0" smtClean="0"/>
          </a:p>
          <a:p>
            <a:pPr algn="ctr"/>
            <a:endParaRPr lang="pl-PL" sz="2400" dirty="0" smtClean="0"/>
          </a:p>
          <a:p>
            <a:pPr marL="171450" indent="-171450" algn="ctr">
              <a:buFontTx/>
              <a:buChar char="-"/>
            </a:pPr>
            <a:r>
              <a:rPr lang="pl-PL" sz="2000" b="0" dirty="0" smtClean="0"/>
              <a:t>przysługuje zarządcy lub dzierżawcy obwodu łowieckiego, </a:t>
            </a:r>
            <a:br>
              <a:rPr lang="pl-PL" sz="2000" b="0" dirty="0" smtClean="0"/>
            </a:br>
            <a:r>
              <a:rPr lang="pl-PL" sz="2000" b="0" dirty="0" smtClean="0"/>
              <a:t>jak również właścicielowi lub posiadaczowi gruntów rolnych;</a:t>
            </a:r>
          </a:p>
          <a:p>
            <a:pPr marL="171450" indent="-171450" algn="ctr">
              <a:buFontTx/>
              <a:buChar char="-"/>
            </a:pPr>
            <a:r>
              <a:rPr lang="pl-PL" sz="2000" b="0" dirty="0" smtClean="0"/>
              <a:t>jest składane do nadleśniczego PGL LP właściwego ze względu na miejsce wystąpienia szkody (w przypadku, gdy obwód łowiecki, na terenie którego wystąpiła szkoda, został wyłączony </a:t>
            </a:r>
            <a:br>
              <a:rPr lang="pl-PL" sz="2000" b="0" dirty="0" smtClean="0"/>
            </a:br>
            <a:r>
              <a:rPr lang="pl-PL" sz="2000" b="0" dirty="0" smtClean="0"/>
              <a:t>z wydzierżawienia i przekazany w zarząd nadleśnictwa PGL LP, właściwym w sprawie ustalenia wysokości odszkodowania jest dyrektor RDLP);</a:t>
            </a:r>
          </a:p>
          <a:p>
            <a:pPr marL="171450" indent="-171450" algn="ctr">
              <a:buFontTx/>
              <a:buChar char="-"/>
            </a:pPr>
            <a:r>
              <a:rPr lang="pl-PL" sz="2000" b="0" dirty="0" smtClean="0"/>
              <a:t>w terminie </a:t>
            </a:r>
            <a:r>
              <a:rPr lang="pl-PL" sz="2000" dirty="0" smtClean="0">
                <a:solidFill>
                  <a:srgbClr val="FF0000"/>
                </a:solidFill>
              </a:rPr>
              <a:t>7 dni </a:t>
            </a:r>
            <a:r>
              <a:rPr lang="pl-PL" sz="2000" b="0" dirty="0" smtClean="0"/>
              <a:t>od daty podpisania protokołu oględzin lub szacowania ostatecznego.</a:t>
            </a:r>
          </a:p>
        </p:txBody>
      </p:sp>
    </p:spTree>
    <p:extLst>
      <p:ext uri="{BB962C8B-B14F-4D97-AF65-F5344CB8AC3E}">
        <p14:creationId xmlns:p14="http://schemas.microsoft.com/office/powerpoint/2010/main" val="200194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81637" y="764704"/>
            <a:ext cx="8280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u="sng" dirty="0" smtClean="0"/>
              <a:t>Obowiązki spoczywające na nadleśniczym (dyrektorze RDLP) </a:t>
            </a:r>
            <a:br>
              <a:rPr lang="pl-PL" sz="2000" u="sng" dirty="0" smtClean="0"/>
            </a:br>
            <a:r>
              <a:rPr lang="pl-PL" sz="2000" u="sng" dirty="0" smtClean="0"/>
              <a:t>w trakcie rozpatrywania odwołania od oględzin i szacowania ostatecznego</a:t>
            </a:r>
            <a:endParaRPr lang="pl-PL" sz="2000" dirty="0" smtClean="0"/>
          </a:p>
          <a:p>
            <a:pPr algn="ctr"/>
            <a:endParaRPr lang="pl-PL" sz="2000" u="sng" dirty="0"/>
          </a:p>
          <a:p>
            <a:pPr marL="285750" indent="-285750" algn="ctr">
              <a:buFontTx/>
              <a:buChar char="-"/>
            </a:pPr>
            <a:r>
              <a:rPr lang="pl-PL" sz="1800" b="0" dirty="0" smtClean="0"/>
              <a:t>zawiadomienie członków zespołu, który dokonywał oględzin lub szacowania ostatecznego (</a:t>
            </a:r>
            <a:r>
              <a:rPr lang="pl-PL" sz="1800" dirty="0" smtClean="0">
                <a:solidFill>
                  <a:srgbClr val="FF0000"/>
                </a:solidFill>
              </a:rPr>
              <a:t>3 dni</a:t>
            </a:r>
            <a:r>
              <a:rPr lang="pl-PL" sz="1800" b="0" dirty="0" smtClean="0"/>
              <a:t>);</a:t>
            </a:r>
          </a:p>
          <a:p>
            <a:pPr marL="285750" indent="-285750" algn="ctr">
              <a:buFontTx/>
              <a:buChar char="-"/>
            </a:pPr>
            <a:r>
              <a:rPr lang="pl-PL" sz="1800" b="0" dirty="0" smtClean="0"/>
              <a:t>dodatkowo zawiadamia przedstawiciela właściwej </a:t>
            </a:r>
            <a:r>
              <a:rPr lang="pl-PL" sz="1800" b="0" dirty="0"/>
              <a:t>izby rolniczej</a:t>
            </a:r>
            <a:r>
              <a:rPr lang="pl-PL" sz="1800" b="0" dirty="0" smtClean="0"/>
              <a:t> ze względu na miejsce wystąpienia szkody, o ile został złożony wniosek o jego udział przez któregoś członka zespołu (</a:t>
            </a:r>
            <a:r>
              <a:rPr lang="pl-PL" sz="1800" dirty="0" smtClean="0">
                <a:solidFill>
                  <a:srgbClr val="FF0000"/>
                </a:solidFill>
              </a:rPr>
              <a:t>3 dni</a:t>
            </a:r>
            <a:r>
              <a:rPr lang="pl-PL" sz="1800" b="0" dirty="0" smtClean="0"/>
              <a:t>);</a:t>
            </a:r>
          </a:p>
          <a:p>
            <a:pPr marL="285750" indent="-285750" algn="ctr">
              <a:buFontTx/>
              <a:buChar char="-"/>
            </a:pPr>
            <a:r>
              <a:rPr lang="pl-PL" sz="1800" b="0" dirty="0" smtClean="0"/>
              <a:t>dokonuje oględzin lub szacowania ostatecznego (</a:t>
            </a:r>
            <a:r>
              <a:rPr lang="pl-PL" sz="1800" dirty="0" smtClean="0">
                <a:solidFill>
                  <a:srgbClr val="FF0000"/>
                </a:solidFill>
              </a:rPr>
              <a:t>7 dni</a:t>
            </a:r>
            <a:r>
              <a:rPr lang="pl-PL" sz="1800" b="0" dirty="0" smtClean="0"/>
              <a:t>);</a:t>
            </a:r>
          </a:p>
          <a:p>
            <a:pPr marL="285750" indent="-285750" algn="ctr">
              <a:buFontTx/>
              <a:buChar char="-"/>
            </a:pPr>
            <a:r>
              <a:rPr lang="pl-PL" sz="1800" b="0" dirty="0" smtClean="0"/>
              <a:t>sporządza protokół </a:t>
            </a:r>
            <a:r>
              <a:rPr lang="pl-PL" sz="1800" u="sng" dirty="0" smtClean="0">
                <a:solidFill>
                  <a:srgbClr val="FF0000"/>
                </a:solidFill>
              </a:rPr>
              <a:t>z wyłączeniem informacji o wysokości odszkodowania</a:t>
            </a:r>
            <a:r>
              <a:rPr lang="pl-PL" sz="1800" b="0" dirty="0" smtClean="0"/>
              <a:t>, do którego dołącza opinię przedstawiciela izby rolniczej na temat oszacowania szkody;</a:t>
            </a:r>
          </a:p>
          <a:p>
            <a:pPr marL="285750" indent="-285750" algn="ctr">
              <a:buFontTx/>
              <a:buChar char="-"/>
            </a:pPr>
            <a:r>
              <a:rPr lang="pl-PL" sz="1800" b="0" dirty="0" smtClean="0"/>
              <a:t>ustala wysokość odszkodowania w drodze decyzji, biorąc w szczególności pod uwagę informacje zawarte w protokołach oględzin i szacowania ostatecznego sporządzonych również w trybie odwoławczym, opinia przedstawiciela izby rolniczej nie jest wiążąca (</a:t>
            </a:r>
            <a:r>
              <a:rPr lang="pl-PL" sz="1800" dirty="0" smtClean="0">
                <a:solidFill>
                  <a:srgbClr val="FF0000"/>
                </a:solidFill>
              </a:rPr>
              <a:t>14 dni</a:t>
            </a:r>
            <a:r>
              <a:rPr lang="pl-PL" sz="1800" b="0" dirty="0" smtClean="0"/>
              <a:t>).</a:t>
            </a:r>
          </a:p>
          <a:p>
            <a:pPr algn="ctr"/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459561" y="5733255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800" dirty="0" smtClean="0"/>
              <a:t>Wypłata </a:t>
            </a:r>
            <a:r>
              <a:rPr lang="pl-PL" sz="1800" dirty="0"/>
              <a:t>odszkodowania </a:t>
            </a:r>
            <a:r>
              <a:rPr lang="pl-PL" sz="1800" dirty="0" smtClean="0"/>
              <a:t>następuje ze środków dzierżawcy lub zarządcy obwodu łowieckiego w </a:t>
            </a:r>
            <a:r>
              <a:rPr lang="pl-PL" sz="1800" dirty="0"/>
              <a:t>terminie </a:t>
            </a:r>
            <a:r>
              <a:rPr lang="pl-PL" sz="1800" dirty="0" smtClean="0">
                <a:solidFill>
                  <a:srgbClr val="FF0000"/>
                </a:solidFill>
              </a:rPr>
              <a:t>do 30 </a:t>
            </a:r>
            <a:r>
              <a:rPr lang="pl-PL" sz="1800" dirty="0">
                <a:solidFill>
                  <a:srgbClr val="FF0000"/>
                </a:solidFill>
              </a:rPr>
              <a:t>dni </a:t>
            </a:r>
            <a:r>
              <a:rPr lang="pl-PL" sz="1800" dirty="0"/>
              <a:t>od dnia </a:t>
            </a:r>
            <a:r>
              <a:rPr lang="pl-PL" sz="1800" dirty="0" smtClean="0"/>
              <a:t>doręczenia decyzji</a:t>
            </a:r>
            <a:r>
              <a:rPr lang="pl-PL" sz="1800" b="0" dirty="0" smtClean="0"/>
              <a:t>.</a:t>
            </a:r>
            <a:endParaRPr lang="pl-PL" sz="1800" b="0" dirty="0"/>
          </a:p>
        </p:txBody>
      </p:sp>
    </p:spTree>
    <p:extLst>
      <p:ext uri="{BB962C8B-B14F-4D97-AF65-F5344CB8AC3E}">
        <p14:creationId xmlns:p14="http://schemas.microsoft.com/office/powerpoint/2010/main" val="337760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1484784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dirty="0" smtClean="0"/>
              <a:t>Właściciel albo posiadacz gruntów rolnych</a:t>
            </a:r>
            <a:r>
              <a:rPr lang="pl-PL" sz="2000" b="0" dirty="0" smtClean="0"/>
              <a:t>, </a:t>
            </a:r>
            <a:r>
              <a:rPr lang="pl-PL" sz="2000" dirty="0" smtClean="0"/>
              <a:t>a także dzierżawca albo zarządca obwodu łowieckiego niezadowolony z decyzji wydanej przez nadleśniczego (dyrektora RDLP) ustalającej wysokość odszkodowania może</a:t>
            </a:r>
            <a:r>
              <a:rPr lang="pl-PL" sz="2000" b="0" dirty="0" smtClean="0"/>
              <a:t>, </a:t>
            </a:r>
            <a:r>
              <a:rPr lang="pl-PL" sz="2000" u="sng" dirty="0" smtClean="0">
                <a:solidFill>
                  <a:srgbClr val="FF0000"/>
                </a:solidFill>
              </a:rPr>
              <a:t>w terminie trzech miesięcy od dnia jej doręczenia</a:t>
            </a:r>
            <a:r>
              <a:rPr lang="pl-PL" sz="2000" b="0" dirty="0" smtClean="0"/>
              <a:t>,</a:t>
            </a:r>
            <a:r>
              <a:rPr lang="pl-PL" sz="2000" dirty="0" smtClean="0"/>
              <a:t> </a:t>
            </a:r>
            <a:r>
              <a:rPr lang="pl-PL" sz="2000" u="sng" dirty="0" smtClean="0">
                <a:solidFill>
                  <a:srgbClr val="FF0000"/>
                </a:solidFill>
              </a:rPr>
              <a:t>wnieść powództwo do sądu właściwego ze względu na miejsce wystąpienia szkody</a:t>
            </a:r>
            <a:r>
              <a:rPr lang="pl-PL" sz="2000" b="0" dirty="0" smtClean="0"/>
              <a:t>.</a:t>
            </a:r>
            <a:endParaRPr lang="pl-PL" sz="2000" b="0" dirty="0"/>
          </a:p>
        </p:txBody>
      </p:sp>
      <p:sp>
        <p:nvSpPr>
          <p:cNvPr id="3" name="Prostokąt 2"/>
          <p:cNvSpPr/>
          <p:nvPr/>
        </p:nvSpPr>
        <p:spPr>
          <a:xfrm>
            <a:off x="395536" y="3717032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dirty="0" smtClean="0"/>
              <a:t>Nadleśniczy (dyrektor RDLP) lub jego przedstawiciel podlega wyłączeniu od udziału w postępowaniu w sprawie ustalenia wysokości odszkodowania</a:t>
            </a:r>
            <a:r>
              <a:rPr lang="pl-PL" sz="2000" b="0" dirty="0" smtClean="0"/>
              <a:t>,</a:t>
            </a:r>
            <a:r>
              <a:rPr lang="pl-PL" sz="2000" dirty="0" smtClean="0"/>
              <a:t> jeżeli jest członkiem koła łowieckiego będącego dzierżawcą obwodu łowieckiego</a:t>
            </a:r>
            <a:r>
              <a:rPr lang="pl-PL" sz="2000" b="0" dirty="0" smtClean="0"/>
              <a:t>, </a:t>
            </a:r>
            <a:r>
              <a:rPr lang="pl-PL" sz="2000" dirty="0" smtClean="0"/>
              <a:t>którego dotyczy to postępowanie</a:t>
            </a:r>
            <a:r>
              <a:rPr lang="pl-PL" sz="2000" b="0" dirty="0" smtClean="0"/>
              <a:t>. </a:t>
            </a:r>
            <a:endParaRPr lang="pl-PL" sz="2000" b="0" dirty="0"/>
          </a:p>
        </p:txBody>
      </p:sp>
    </p:spTree>
    <p:extLst>
      <p:ext uri="{BB962C8B-B14F-4D97-AF65-F5344CB8AC3E}">
        <p14:creationId xmlns:p14="http://schemas.microsoft.com/office/powerpoint/2010/main" val="25501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1052736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800" u="sng" dirty="0" smtClean="0"/>
              <a:t>Odszkodowanie nie przysługuje</a:t>
            </a:r>
            <a:endParaRPr lang="pl-PL" sz="1800" b="0" u="sng" dirty="0" smtClean="0"/>
          </a:p>
          <a:p>
            <a:pPr algn="ctr"/>
            <a:endParaRPr lang="pl-PL" sz="1800" u="sng" dirty="0" smtClean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l-PL" sz="1800" b="0" dirty="0"/>
              <a:t>osobom, którym przydzielono grunty stanowiące własność Skarbu Państwa jako deputaty rolne na gruntach leśnych;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l-PL" sz="1800" b="0" dirty="0" smtClean="0"/>
              <a:t>posiadaczom </a:t>
            </a:r>
            <a:r>
              <a:rPr lang="pl-PL" sz="1800" b="0" dirty="0"/>
              <a:t>uszkodzonych upraw lub płodów rolnych, którzy nie dokonali ich sprzętu w terminie 14 dni od dnia zakończenia okresu zbioru tego gatunku roślin w danym regionie, </a:t>
            </a:r>
            <a:r>
              <a:rPr lang="pl-PL" sz="1800" u="sng" dirty="0">
                <a:solidFill>
                  <a:srgbClr val="FF0000"/>
                </a:solidFill>
                <a:hlinkClick r:id="rId2" action="ppaction://hlinkfile"/>
              </a:rPr>
              <a:t>określonego przez sejmik województwa w drodze </a:t>
            </a:r>
            <a:r>
              <a:rPr lang="pl-PL" sz="1800" u="sng" dirty="0" smtClean="0">
                <a:solidFill>
                  <a:srgbClr val="FF0000"/>
                </a:solidFill>
                <a:hlinkClick r:id="rId2" action="ppaction://hlinkfile"/>
              </a:rPr>
              <a:t>uchwały</a:t>
            </a:r>
            <a:r>
              <a:rPr lang="pl-PL" sz="1800" u="sng" dirty="0">
                <a:solidFill>
                  <a:srgbClr val="FF0000"/>
                </a:solidFill>
              </a:rPr>
              <a:t> </a:t>
            </a:r>
            <a:r>
              <a:rPr lang="pl-PL" sz="1800" b="0" dirty="0" smtClean="0"/>
              <a:t>~ Uchwała </a:t>
            </a:r>
            <a:r>
              <a:rPr lang="pl-PL" sz="1800" b="0" dirty="0"/>
              <a:t>Nr </a:t>
            </a:r>
            <a:r>
              <a:rPr lang="pl-PL" sz="1800" b="0" dirty="0" smtClean="0"/>
              <a:t>XVI/299/16 Sejmiku </a:t>
            </a:r>
            <a:r>
              <a:rPr lang="pl-PL" sz="1800" b="0" dirty="0"/>
              <a:t>Województwa </a:t>
            </a:r>
            <a:r>
              <a:rPr lang="pl-PL" sz="1800" b="0" dirty="0" smtClean="0"/>
              <a:t>Zachodniopomorskiego z </a:t>
            </a:r>
            <a:r>
              <a:rPr lang="pl-PL" sz="1800" b="0" dirty="0"/>
              <a:t>dnia 15 listopada </a:t>
            </a:r>
            <a:r>
              <a:rPr lang="pl-PL" sz="1800" b="0" dirty="0" smtClean="0"/>
              <a:t>2016r</a:t>
            </a:r>
            <a:r>
              <a:rPr lang="pl-PL" sz="1800" b="0" dirty="0"/>
              <a:t>.</a:t>
            </a:r>
            <a:r>
              <a:rPr lang="pl-PL" sz="1800" b="0" dirty="0" smtClean="0"/>
              <a:t>;</a:t>
            </a:r>
            <a:endParaRPr lang="pl-PL" sz="1800" b="0" dirty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l-PL" sz="1800" b="0" dirty="0" smtClean="0"/>
              <a:t>posiadaczom </a:t>
            </a:r>
            <a:r>
              <a:rPr lang="pl-PL" sz="1800" b="0" dirty="0"/>
              <a:t>uszkodzonych upraw lub plonów rolnych, którzy nie wyrazili zgody na budowę przez dzierżawcę lub zarządcę obwodu łowieckiego urządzeń lub wykonywanie zabiegów zapobiegających szkodom;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l-PL" sz="1800" b="0" dirty="0" smtClean="0"/>
              <a:t>za </a:t>
            </a:r>
            <a:r>
              <a:rPr lang="pl-PL" sz="1800" b="0" dirty="0"/>
              <a:t>szkody nieprzekraczające wartości 100 kg żyta w przeliczeniu na 1 hektar uprawy;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l-PL" sz="1800" b="0" dirty="0" smtClean="0"/>
              <a:t>za </a:t>
            </a:r>
            <a:r>
              <a:rPr lang="pl-PL" sz="1800" b="0" dirty="0"/>
              <a:t>szkody powstałe w płodach złożonych w sterty, stogi i kopce, </a:t>
            </a:r>
            <a:r>
              <a:rPr lang="pl-PL" sz="1800" b="0" dirty="0" smtClean="0"/>
              <a:t/>
            </a:r>
            <a:br>
              <a:rPr lang="pl-PL" sz="1800" b="0" dirty="0" smtClean="0"/>
            </a:br>
            <a:r>
              <a:rPr lang="pl-PL" sz="1800" b="0" dirty="0" smtClean="0"/>
              <a:t>w </a:t>
            </a:r>
            <a:r>
              <a:rPr lang="pl-PL" sz="1800" b="0" dirty="0"/>
              <a:t>bezpośrednim sąsiedztwie lasu;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l-PL" sz="1800" b="0" dirty="0" smtClean="0"/>
              <a:t>za </a:t>
            </a:r>
            <a:r>
              <a:rPr lang="pl-PL" sz="1800" b="0" dirty="0"/>
              <a:t>szkody w uprawach rolnych założonych z rażącym naruszeniem zasad agrotechnicznych</a:t>
            </a:r>
            <a:r>
              <a:rPr lang="pl-PL" sz="1800" b="0" dirty="0" smtClean="0"/>
              <a:t>;</a:t>
            </a:r>
            <a:endParaRPr lang="pl-PL" sz="1800" b="0" dirty="0"/>
          </a:p>
        </p:txBody>
      </p:sp>
    </p:spTree>
    <p:extLst>
      <p:ext uri="{BB962C8B-B14F-4D97-AF65-F5344CB8AC3E}">
        <p14:creationId xmlns:p14="http://schemas.microsoft.com/office/powerpoint/2010/main" val="232940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1052736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800" u="sng" dirty="0" smtClean="0"/>
              <a:t>Odszkodowanie nie przysługuje</a:t>
            </a:r>
          </a:p>
          <a:p>
            <a:pPr algn="ctr"/>
            <a:endParaRPr lang="pl-PL" sz="1800" u="sng" dirty="0" smtClean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l-PL" sz="1800" b="0" dirty="0" smtClean="0"/>
              <a:t>za szkody, powstałe </a:t>
            </a:r>
            <a:r>
              <a:rPr lang="pl-PL" sz="1800" b="0" dirty="0"/>
              <a:t>na nieruchomościach, w odniesieniu do których właściciel albo użytkownik wieczysty złożył oświadczenie o zakazie wykonywania polowania, </a:t>
            </a:r>
            <a:r>
              <a:rPr lang="pl-PL" sz="1800" b="0" dirty="0" smtClean="0"/>
              <a:t>do </a:t>
            </a:r>
            <a:r>
              <a:rPr lang="pl-PL" sz="1800" b="0" dirty="0"/>
              <a:t>dnia następującego po dniu:</a:t>
            </a:r>
          </a:p>
          <a:p>
            <a:pPr marL="533400" indent="-258763" algn="ctr"/>
            <a:r>
              <a:rPr lang="pl-PL" sz="1800" b="0" dirty="0"/>
              <a:t>a) w którym oświadczenie o zakazie wykonywania polowania zostało cofnięte albo</a:t>
            </a:r>
          </a:p>
          <a:p>
            <a:pPr marL="533400" indent="-258763" algn="ctr"/>
            <a:r>
              <a:rPr lang="pl-PL" sz="1800" b="0" dirty="0"/>
              <a:t>b) w którym organ właściwy do wydzierżawienia obwodu łowieckiego albo minister właściwy do spraw środowiska lub dzierżawca albo zarządca obwodu łowieckiego dowiedział się o wygaśnięciu zakazu wykonywania polowania albo</a:t>
            </a:r>
          </a:p>
          <a:p>
            <a:pPr marL="533400" indent="-258763" algn="ctr"/>
            <a:r>
              <a:rPr lang="pl-PL" sz="1800" b="0" dirty="0"/>
              <a:t>c) zawiadomienia o cofnięciu oświadczenia o zakazie wykonywania polowania organu właściwego do wydzierżawienia obwodu łowieckiego albo ministra właściwego do spraw środowiska.</a:t>
            </a:r>
          </a:p>
          <a:p>
            <a:endParaRPr lang="pl-PL" sz="1800" u="sng" dirty="0"/>
          </a:p>
        </p:txBody>
      </p:sp>
      <p:sp>
        <p:nvSpPr>
          <p:cNvPr id="3" name="pole tekstowe 2"/>
          <p:cNvSpPr txBox="1"/>
          <p:nvPr/>
        </p:nvSpPr>
        <p:spPr>
          <a:xfrm>
            <a:off x="593264" y="5315645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800" dirty="0" smtClean="0"/>
              <a:t>Odszkodowania za szkody spowodowane przez zwierzynę łowną objętą całoroczną ochroną </a:t>
            </a:r>
            <a:r>
              <a:rPr lang="pl-PL" sz="1800" b="0" dirty="0" smtClean="0"/>
              <a:t>(</a:t>
            </a:r>
            <a:r>
              <a:rPr lang="pl-PL" sz="1800" dirty="0" smtClean="0"/>
              <a:t>łoś</a:t>
            </a:r>
            <a:r>
              <a:rPr lang="pl-PL" sz="1800" b="0" dirty="0" smtClean="0"/>
              <a:t>).</a:t>
            </a:r>
            <a:endParaRPr lang="pl-PL" sz="1800" b="0" dirty="0"/>
          </a:p>
        </p:txBody>
      </p:sp>
    </p:spTree>
    <p:extLst>
      <p:ext uri="{BB962C8B-B14F-4D97-AF65-F5344CB8AC3E}">
        <p14:creationId xmlns:p14="http://schemas.microsoft.com/office/powerpoint/2010/main" val="151466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1052736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800" dirty="0"/>
              <a:t>Odszkodowania za szkody wyrządzone w uprawach i płodach rolnych wypłacane przez Państwowe Gospodarstwo Leśne Lasy Państwowe oraz zarząd województwa ze środków budżetu </a:t>
            </a:r>
            <a:r>
              <a:rPr lang="pl-PL" sz="1800" dirty="0" smtClean="0"/>
              <a:t>państwa</a:t>
            </a:r>
            <a:endParaRPr lang="pl-PL" sz="1800" b="0" dirty="0" smtClean="0"/>
          </a:p>
          <a:p>
            <a:pPr algn="ctr"/>
            <a:endParaRPr lang="pl-PL" sz="1800" dirty="0"/>
          </a:p>
          <a:p>
            <a:pPr algn="ctr"/>
            <a:r>
              <a:rPr lang="pl-PL" sz="1800" dirty="0"/>
              <a:t>Artykuł 50 ust</a:t>
            </a:r>
            <a:r>
              <a:rPr lang="pl-PL" sz="1800" b="0" dirty="0"/>
              <a:t>.</a:t>
            </a:r>
            <a:r>
              <a:rPr lang="pl-PL" sz="1800" dirty="0"/>
              <a:t> 1 ustawy prawo łowieckie stanowi</a:t>
            </a:r>
            <a:r>
              <a:rPr lang="pl-PL" sz="1800" b="0" dirty="0"/>
              <a:t>,</a:t>
            </a:r>
            <a:r>
              <a:rPr lang="pl-PL" sz="1800" dirty="0"/>
              <a:t> iż Skarb Państwa odpowiada za szkody</a:t>
            </a:r>
            <a:r>
              <a:rPr lang="pl-PL" sz="1800" b="0" dirty="0"/>
              <a:t>,</a:t>
            </a:r>
            <a:r>
              <a:rPr lang="pl-PL" sz="1800" dirty="0"/>
              <a:t> o których mowa w art</a:t>
            </a:r>
            <a:r>
              <a:rPr lang="pl-PL" sz="1800" b="0" dirty="0"/>
              <a:t>. </a:t>
            </a:r>
            <a:r>
              <a:rPr lang="pl-PL" sz="1800" dirty="0"/>
              <a:t>46 ust</a:t>
            </a:r>
            <a:r>
              <a:rPr lang="pl-PL" sz="1800" b="0" dirty="0"/>
              <a:t>. </a:t>
            </a:r>
            <a:r>
              <a:rPr lang="pl-PL" sz="1800" dirty="0"/>
              <a:t>1</a:t>
            </a:r>
            <a:r>
              <a:rPr lang="pl-PL" sz="1800" b="0" dirty="0"/>
              <a:t>,</a:t>
            </a:r>
            <a:r>
              <a:rPr lang="pl-PL" sz="1800" dirty="0"/>
              <a:t> </a:t>
            </a:r>
            <a:r>
              <a:rPr lang="pl-PL" sz="1800" b="0" dirty="0"/>
              <a:t>(</a:t>
            </a:r>
            <a:r>
              <a:rPr lang="pl-PL" sz="1800" dirty="0"/>
              <a:t>a więc w uprawach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i </a:t>
            </a:r>
            <a:r>
              <a:rPr lang="pl-PL" sz="1800" dirty="0"/>
              <a:t>płodach rolnych</a:t>
            </a:r>
            <a:r>
              <a:rPr lang="pl-PL" sz="1800" b="0" dirty="0"/>
              <a:t>)</a:t>
            </a:r>
            <a:r>
              <a:rPr lang="pl-PL" sz="1800" dirty="0"/>
              <a:t> wyrządzone przez zwierzęta łowne objęte całoroczną ochroną </a:t>
            </a:r>
            <a:r>
              <a:rPr lang="pl-PL" sz="1800" b="0" dirty="0"/>
              <a:t>(</a:t>
            </a:r>
            <a:r>
              <a:rPr lang="pl-PL" sz="1800" dirty="0"/>
              <a:t>obecnie na liście zwierząt łownych objętych całoroczną ochroną znajduje się jedynie łoś</a:t>
            </a:r>
            <a:r>
              <a:rPr lang="pl-PL" sz="1800" b="0" dirty="0" smtClean="0"/>
              <a:t>).</a:t>
            </a:r>
          </a:p>
          <a:p>
            <a:pPr algn="ctr"/>
            <a:endParaRPr lang="pl-PL" sz="1800" dirty="0"/>
          </a:p>
          <a:p>
            <a:pPr algn="ctr"/>
            <a:r>
              <a:rPr lang="pl-PL" sz="1800" b="0" dirty="0"/>
              <a:t>Jeżeli szkody zostały wyrządzone na obszarach </a:t>
            </a:r>
            <a:r>
              <a:rPr lang="pl-PL" sz="1800" dirty="0">
                <a:solidFill>
                  <a:srgbClr val="FF0000"/>
                </a:solidFill>
              </a:rPr>
              <a:t>obwodów łowieckich leśnych </a:t>
            </a:r>
            <a:r>
              <a:rPr lang="pl-PL" sz="1800" b="0" dirty="0"/>
              <a:t>odszkodowania wypłaca </a:t>
            </a:r>
            <a:r>
              <a:rPr lang="pl-PL" sz="1800" dirty="0">
                <a:solidFill>
                  <a:srgbClr val="FF0000"/>
                </a:solidFill>
              </a:rPr>
              <a:t>Państwowe Gospodarstwo Leśne Lasy Państwowe ze środków budżetu </a:t>
            </a:r>
            <a:r>
              <a:rPr lang="pl-PL" sz="1800" dirty="0" smtClean="0">
                <a:solidFill>
                  <a:srgbClr val="FF0000"/>
                </a:solidFill>
              </a:rPr>
              <a:t>państwa</a:t>
            </a:r>
            <a:r>
              <a:rPr lang="pl-PL" sz="1800" b="0" dirty="0" smtClean="0"/>
              <a:t>, </a:t>
            </a:r>
            <a:r>
              <a:rPr lang="pl-PL" sz="1800" b="0" dirty="0"/>
              <a:t>natomiast jeżeli szkody zostały wyrządzone na obszarach </a:t>
            </a:r>
            <a:r>
              <a:rPr lang="pl-PL" sz="1800" dirty="0">
                <a:solidFill>
                  <a:schemeClr val="tx2"/>
                </a:solidFill>
              </a:rPr>
              <a:t>obwodów łowieckich polnych</a:t>
            </a:r>
            <a:r>
              <a:rPr lang="pl-PL" sz="1800" b="0" dirty="0"/>
              <a:t> i </a:t>
            </a:r>
            <a:r>
              <a:rPr lang="pl-PL" sz="1800" dirty="0">
                <a:solidFill>
                  <a:schemeClr val="tx2"/>
                </a:solidFill>
              </a:rPr>
              <a:t>obszarach niewchodzących </a:t>
            </a:r>
            <a:r>
              <a:rPr lang="pl-PL" sz="1800" dirty="0" smtClean="0">
                <a:solidFill>
                  <a:schemeClr val="tx2"/>
                </a:solidFill>
              </a:rPr>
              <a:t/>
            </a:r>
            <a:br>
              <a:rPr lang="pl-PL" sz="1800" dirty="0" smtClean="0">
                <a:solidFill>
                  <a:schemeClr val="tx2"/>
                </a:solidFill>
              </a:rPr>
            </a:br>
            <a:r>
              <a:rPr lang="pl-PL" sz="1800" dirty="0" smtClean="0">
                <a:solidFill>
                  <a:schemeClr val="tx2"/>
                </a:solidFill>
              </a:rPr>
              <a:t>w </a:t>
            </a:r>
            <a:r>
              <a:rPr lang="pl-PL" sz="1800" dirty="0">
                <a:solidFill>
                  <a:schemeClr val="tx2"/>
                </a:solidFill>
              </a:rPr>
              <a:t>skład obwodów łowieckich</a:t>
            </a:r>
            <a:r>
              <a:rPr lang="pl-PL" sz="1800" b="0" dirty="0"/>
              <a:t> odszkodowania wypłaca </a:t>
            </a:r>
            <a:r>
              <a:rPr lang="pl-PL" sz="1800" dirty="0">
                <a:solidFill>
                  <a:schemeClr val="tx2"/>
                </a:solidFill>
              </a:rPr>
              <a:t>zarząd województwa ze środków budżetu państwa</a:t>
            </a:r>
            <a:r>
              <a:rPr lang="pl-PL" sz="1800" b="0" dirty="0"/>
              <a:t>.</a:t>
            </a:r>
          </a:p>
          <a:p>
            <a:endParaRPr lang="pl-PL" sz="2400" u="sng" dirty="0"/>
          </a:p>
        </p:txBody>
      </p:sp>
    </p:spTree>
    <p:extLst>
      <p:ext uri="{BB962C8B-B14F-4D97-AF65-F5344CB8AC3E}">
        <p14:creationId xmlns:p14="http://schemas.microsoft.com/office/powerpoint/2010/main" val="143583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86077" y="1124744"/>
            <a:ext cx="849694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800" dirty="0" smtClean="0"/>
              <a:t>Odszkodowania </a:t>
            </a:r>
            <a:r>
              <a:rPr lang="pl-PL" sz="1800" dirty="0"/>
              <a:t>za szkody wyrządzone przez zwierzęta łowne na obszarach </a:t>
            </a:r>
            <a:r>
              <a:rPr lang="pl-PL" sz="1800" dirty="0" smtClean="0"/>
              <a:t>niewchodzących </a:t>
            </a:r>
            <a:r>
              <a:rPr lang="pl-PL" sz="1800" dirty="0"/>
              <a:t>w skład obwodów </a:t>
            </a:r>
            <a:r>
              <a:rPr lang="pl-PL" sz="1800" dirty="0" smtClean="0"/>
              <a:t>łowieckich</a:t>
            </a:r>
          </a:p>
          <a:p>
            <a:pPr algn="ctr"/>
            <a:endParaRPr lang="pl-PL" sz="1800" dirty="0"/>
          </a:p>
          <a:p>
            <a:pPr algn="ctr"/>
            <a:r>
              <a:rPr lang="pl-PL" sz="1800" b="0" dirty="0"/>
              <a:t>W dotychczas </a:t>
            </a:r>
            <a:r>
              <a:rPr lang="pl-PL" sz="1800" b="0" dirty="0" smtClean="0"/>
              <a:t>omawianych przypadkach </a:t>
            </a:r>
            <a:r>
              <a:rPr lang="pl-PL" sz="1800" b="0" dirty="0"/>
              <a:t>odszkodowanie przysługiwało tyko za szkody wyrządzone przez zwierzęta w uprawach i płodach rolnych</a:t>
            </a:r>
            <a:r>
              <a:rPr lang="pl-PL" sz="1800" b="0" dirty="0" smtClean="0"/>
              <a:t>.</a:t>
            </a:r>
          </a:p>
          <a:p>
            <a:pPr algn="ctr"/>
            <a:endParaRPr lang="pl-PL" sz="1800" b="0" dirty="0"/>
          </a:p>
          <a:p>
            <a:pPr algn="ctr"/>
            <a:r>
              <a:rPr lang="pl-PL" sz="1800" dirty="0"/>
              <a:t>Jednak zgodnie z dyspozycją art</a:t>
            </a:r>
            <a:r>
              <a:rPr lang="pl-PL" sz="1800" b="0" dirty="0"/>
              <a:t>.</a:t>
            </a:r>
            <a:r>
              <a:rPr lang="pl-PL" sz="1800" dirty="0"/>
              <a:t> 50 </a:t>
            </a:r>
            <a:r>
              <a:rPr lang="pl-PL" sz="1800" dirty="0" smtClean="0"/>
              <a:t>ust</a:t>
            </a:r>
            <a:r>
              <a:rPr lang="pl-PL" sz="1800" b="0" dirty="0" smtClean="0"/>
              <a:t>. </a:t>
            </a:r>
            <a:r>
              <a:rPr lang="pl-PL" sz="1800" dirty="0" smtClean="0"/>
              <a:t>1b </a:t>
            </a:r>
            <a:r>
              <a:rPr lang="pl-PL" sz="1800" dirty="0"/>
              <a:t>Skarb Państwa odpowiada także za szkody wyrządzone przez zwierzęta łowne</a:t>
            </a:r>
            <a:r>
              <a:rPr lang="pl-PL" sz="1800" b="0" dirty="0"/>
              <a:t>, </a:t>
            </a:r>
            <a:r>
              <a:rPr lang="pl-PL" sz="1800" dirty="0"/>
              <a:t>o których mowa w art</a:t>
            </a:r>
            <a:r>
              <a:rPr lang="pl-PL" sz="1800" b="0" dirty="0"/>
              <a:t>.</a:t>
            </a:r>
            <a:r>
              <a:rPr lang="pl-PL" sz="1800" dirty="0"/>
              <a:t> 46 ust</a:t>
            </a:r>
            <a:r>
              <a:rPr lang="pl-PL" sz="1800" b="0" dirty="0"/>
              <a:t>.</a:t>
            </a:r>
            <a:r>
              <a:rPr lang="pl-PL" sz="1800" dirty="0"/>
              <a:t> 1 pkt 1</a:t>
            </a:r>
            <a:r>
              <a:rPr lang="pl-PL" sz="1800" b="0" dirty="0"/>
              <a:t>,</a:t>
            </a:r>
            <a:r>
              <a:rPr lang="pl-PL" sz="1800" dirty="0"/>
              <a:t> </a:t>
            </a:r>
            <a:r>
              <a:rPr lang="pl-PL" sz="1800" b="0" dirty="0"/>
              <a:t>(</a:t>
            </a:r>
            <a:r>
              <a:rPr lang="pl-PL" sz="1800" dirty="0"/>
              <a:t>dziki</a:t>
            </a:r>
            <a:r>
              <a:rPr lang="pl-PL" sz="1800" b="0" dirty="0"/>
              <a:t>, </a:t>
            </a:r>
            <a:r>
              <a:rPr lang="pl-PL" sz="1800" dirty="0"/>
              <a:t>łosie</a:t>
            </a:r>
            <a:r>
              <a:rPr lang="pl-PL" sz="1800" b="0" dirty="0"/>
              <a:t>, </a:t>
            </a:r>
            <a:r>
              <a:rPr lang="pl-PL" sz="1800" dirty="0"/>
              <a:t>jelenie</a:t>
            </a:r>
            <a:r>
              <a:rPr lang="pl-PL" sz="1800" b="0" dirty="0"/>
              <a:t>, </a:t>
            </a:r>
            <a:r>
              <a:rPr lang="pl-PL" sz="1800" dirty="0"/>
              <a:t>daniele</a:t>
            </a:r>
            <a:r>
              <a:rPr lang="pl-PL" sz="1800" b="0" dirty="0"/>
              <a:t> i </a:t>
            </a:r>
            <a:r>
              <a:rPr lang="pl-PL" sz="1800" dirty="0"/>
              <a:t>sarny</a:t>
            </a:r>
            <a:r>
              <a:rPr lang="pl-PL" sz="1800" b="0" dirty="0"/>
              <a:t>) </a:t>
            </a:r>
            <a:r>
              <a:rPr lang="pl-PL" sz="1800" dirty="0"/>
              <a:t>na obszarach niewchodzących w skład obwodów łowieckich</a:t>
            </a:r>
            <a:r>
              <a:rPr lang="pl-PL" sz="1800" b="0" dirty="0" smtClean="0"/>
              <a:t>.</a:t>
            </a:r>
          </a:p>
          <a:p>
            <a:pPr algn="ctr"/>
            <a:endParaRPr lang="pl-PL" sz="1800" b="0" dirty="0"/>
          </a:p>
          <a:p>
            <a:pPr algn="ctr"/>
            <a:r>
              <a:rPr lang="pl-PL" sz="1800" b="0" dirty="0" smtClean="0"/>
              <a:t>Jeżeli dzikie </a:t>
            </a:r>
            <a:r>
              <a:rPr lang="pl-PL" sz="1800" b="0" dirty="0"/>
              <a:t>zwierzęta zniszczą np. </a:t>
            </a:r>
            <a:r>
              <a:rPr lang="pl-PL" sz="1800" dirty="0">
                <a:solidFill>
                  <a:srgbClr val="FF0000"/>
                </a:solidFill>
              </a:rPr>
              <a:t>nasz ogród</a:t>
            </a:r>
            <a:r>
              <a:rPr lang="pl-PL" sz="1800" b="0" dirty="0"/>
              <a:t>, </a:t>
            </a:r>
            <a:r>
              <a:rPr lang="pl-PL" sz="1800" dirty="0">
                <a:solidFill>
                  <a:srgbClr val="FF0000"/>
                </a:solidFill>
              </a:rPr>
              <a:t>który nie znajduje się na terenach wchodzących w skład obwodów </a:t>
            </a:r>
            <a:r>
              <a:rPr lang="pl-PL" sz="1800" dirty="0" smtClean="0">
                <a:solidFill>
                  <a:srgbClr val="FF0000"/>
                </a:solidFill>
              </a:rPr>
              <a:t>łowieckich</a:t>
            </a:r>
            <a:r>
              <a:rPr lang="pl-PL" sz="1800" b="0" dirty="0" smtClean="0"/>
              <a:t>, mamy </a:t>
            </a:r>
            <a:r>
              <a:rPr lang="pl-PL" sz="1800" b="0" dirty="0"/>
              <a:t>prawo do odszkodowania, które zobowiązany jest wypłacić </a:t>
            </a:r>
            <a:r>
              <a:rPr lang="pl-PL" sz="1800" dirty="0">
                <a:solidFill>
                  <a:srgbClr val="FF0000"/>
                </a:solidFill>
              </a:rPr>
              <a:t>zarząd województwa ze środków budżetu państwa</a:t>
            </a:r>
            <a:r>
              <a:rPr lang="pl-PL" sz="1800" b="0" dirty="0"/>
              <a:t>.</a:t>
            </a:r>
          </a:p>
          <a:p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385100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4" name="Picture 56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22317"/>
            <a:ext cx="6912768" cy="558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777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220072" y="3789040"/>
            <a:ext cx="3457377" cy="2016224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pl-PL" altLang="pl-PL" sz="1400" b="1" i="1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MAREK SZCZERBA</a:t>
            </a:r>
            <a:br>
              <a:rPr lang="pl-PL" altLang="pl-PL" sz="1400" b="1" i="1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</a:br>
            <a:r>
              <a:rPr lang="pl-PL" altLang="pl-PL" sz="1400" b="1" i="1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Nadleśnictwo Choszczno</a:t>
            </a:r>
            <a:br>
              <a:rPr lang="pl-PL" altLang="pl-PL" sz="1400" b="1" i="1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</a:br>
            <a:r>
              <a:rPr lang="pl-PL" altLang="pl-PL" sz="1400" b="1" i="1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ul. Gorzowska 2,</a:t>
            </a:r>
            <a:br>
              <a:rPr lang="pl-PL" altLang="pl-PL" sz="1400" b="1" i="1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</a:br>
            <a:r>
              <a:rPr lang="pl-PL" altLang="pl-PL" sz="1400" b="1" i="1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73 – 200 Choszczno</a:t>
            </a:r>
            <a:br>
              <a:rPr lang="pl-PL" altLang="pl-PL" sz="1400" b="1" i="1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</a:br>
            <a:r>
              <a:rPr lang="pl-PL" altLang="pl-PL" sz="1400" b="1" i="1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choszczno@szczecin.lasy.gov.pl</a:t>
            </a:r>
            <a:br>
              <a:rPr lang="pl-PL" altLang="pl-PL" sz="1400" b="1" i="1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</a:br>
            <a:r>
              <a:rPr lang="pl-PL" altLang="pl-PL" sz="1400" b="1" i="1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tel. +95 765 70 06</a:t>
            </a:r>
            <a:br>
              <a:rPr lang="pl-PL" altLang="pl-PL" sz="1400" b="1" i="1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</a:br>
            <a:r>
              <a:rPr lang="pl-PL" altLang="pl-PL" sz="1400" b="1" i="1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fax +95 765 70 07</a:t>
            </a:r>
            <a:endParaRPr lang="pl-PL" sz="1400" dirty="0" smtClean="0">
              <a:solidFill>
                <a:schemeClr val="bg1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8967" y="265614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>
                <a:solidFill>
                  <a:schemeClr val="bg1"/>
                </a:solidFill>
              </a:rPr>
              <a:t>Dziękuję za uwagę</a:t>
            </a:r>
            <a:endParaRPr lang="pl-PL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25760" y="1772816"/>
            <a:ext cx="889248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u="sng" dirty="0" smtClean="0"/>
              <a:t>Podstawy prawne dotyczące procesu szacowania szkód łowieckich</a:t>
            </a:r>
          </a:p>
          <a:p>
            <a:pPr algn="ctr"/>
            <a:endParaRPr lang="pl-PL" sz="2000" dirty="0" smtClean="0"/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ustawa Prawo łowieckie </a:t>
            </a:r>
          </a:p>
          <a:p>
            <a:pPr indent="180975" algn="ctr"/>
            <a:r>
              <a:rPr lang="pl-PL" sz="1800" b="0" dirty="0" smtClean="0"/>
              <a:t>(nowelizacja z dnia 22 marca 2018r.) – Rozdział 9 – Szkody Łowieckie;</a:t>
            </a:r>
          </a:p>
          <a:p>
            <a:pPr indent="180975" algn="ctr"/>
            <a:endParaRPr lang="pl-PL" sz="1800" b="0" dirty="0" smtClean="0"/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Rozporządzenie Ministra Środowiska z dnia 8 marca 2010r. </a:t>
            </a:r>
          </a:p>
          <a:p>
            <a:pPr indent="180975" algn="ctr"/>
            <a:r>
              <a:rPr lang="pl-PL" sz="1800" b="0" dirty="0" smtClean="0"/>
              <a:t>w sprawie sposobu postępowania przy szacowaniu szkód oraz wypłat odszkodowań </a:t>
            </a:r>
          </a:p>
          <a:p>
            <a:pPr indent="180975" algn="ctr"/>
            <a:r>
              <a:rPr lang="pl-PL" sz="1800" b="0" dirty="0" smtClean="0"/>
              <a:t>za szkody w uprawach i płodach rolnych;</a:t>
            </a:r>
          </a:p>
          <a:p>
            <a:pPr indent="180975" algn="ctr"/>
            <a:endParaRPr lang="pl-PL" sz="1800" b="0" dirty="0" smtClean="0"/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ustawa z dnia 14 czerwca 1960r. – Kodeks postępowania administracyjnego.</a:t>
            </a:r>
            <a:endParaRPr lang="pl-PL" sz="1600" b="0" dirty="0"/>
          </a:p>
        </p:txBody>
      </p:sp>
    </p:spTree>
    <p:extLst>
      <p:ext uri="{BB962C8B-B14F-4D97-AF65-F5344CB8AC3E}">
        <p14:creationId xmlns:p14="http://schemas.microsoft.com/office/powerpoint/2010/main" val="87176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696119" y="2204864"/>
            <a:ext cx="3456385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Szacowanie szkód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696119" y="3501008"/>
            <a:ext cx="1800200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Oględziny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96118" y="4797152"/>
            <a:ext cx="3600401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Szacowanie ostateczne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1416201" y="2801603"/>
            <a:ext cx="360040" cy="589990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dół 10"/>
          <p:cNvSpPr/>
          <p:nvPr/>
        </p:nvSpPr>
        <p:spPr>
          <a:xfrm>
            <a:off x="1416201" y="4097961"/>
            <a:ext cx="360040" cy="562138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dół 11"/>
          <p:cNvSpPr/>
          <p:nvPr/>
        </p:nvSpPr>
        <p:spPr>
          <a:xfrm>
            <a:off x="3275856" y="2911018"/>
            <a:ext cx="360040" cy="1612028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3720457" y="3096598"/>
            <a:ext cx="52440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 dirty="0" smtClean="0"/>
              <a:t>szkody w płodach rolnych</a:t>
            </a:r>
            <a:r>
              <a:rPr lang="pl-PL" sz="1800" b="0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 dirty="0" smtClean="0"/>
              <a:t>szkody od dzików na łąkach i pastwiskach</a:t>
            </a:r>
            <a:r>
              <a:rPr lang="pl-PL" sz="1800" b="0" dirty="0" smtClean="0"/>
              <a:t>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 dirty="0" smtClean="0"/>
              <a:t>szkody w uprawach, gdy zgłoszenie następuje bezpośrednio przed sprzętem lub w jego trakcie</a:t>
            </a:r>
            <a:r>
              <a:rPr lang="pl-PL" sz="1800" b="0" dirty="0" smtClean="0"/>
              <a:t>.</a:t>
            </a:r>
            <a:endParaRPr lang="pl-PL" sz="1800" b="0" dirty="0"/>
          </a:p>
        </p:txBody>
      </p:sp>
      <p:sp>
        <p:nvSpPr>
          <p:cNvPr id="2" name="pole tekstowe 1"/>
          <p:cNvSpPr txBox="1"/>
          <p:nvPr/>
        </p:nvSpPr>
        <p:spPr>
          <a:xfrm>
            <a:off x="0" y="112474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Etapy likwidacji szkód łowieckich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25026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23528" y="980728"/>
            <a:ext cx="83529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800" u="sng" dirty="0" smtClean="0"/>
              <a:t>Proces szacowania szkód łowieckich</a:t>
            </a:r>
          </a:p>
          <a:p>
            <a:pPr marL="171450" indent="-171450" algn="ctr">
              <a:buFontTx/>
              <a:buChar char="-"/>
            </a:pPr>
            <a:r>
              <a:rPr lang="pl-PL" sz="1600" b="0" dirty="0" smtClean="0"/>
              <a:t>złożenie wniosku przez właściciela lub posiadacza gruntów rolnych o przeprowadzenie oględzin lub szacowania ostatecznego;</a:t>
            </a:r>
          </a:p>
          <a:p>
            <a:pPr marL="171450" indent="-171450" algn="ctr">
              <a:buFontTx/>
              <a:buChar char="-"/>
            </a:pPr>
            <a:r>
              <a:rPr lang="pl-PL" sz="1600" b="0" dirty="0" smtClean="0"/>
              <a:t>oględziny lub szacowanie ostateczne wykonane przez zespół składający się z: przedstawiciela gminy, przedstawiciela zarządcy lub dzierżawcy obwodu łowieckiego oraz właściciela lub posiadacza gruntu rolnego;</a:t>
            </a:r>
          </a:p>
          <a:p>
            <a:pPr marL="171450" indent="-171450" algn="ctr">
              <a:buFontTx/>
              <a:buChar char="-"/>
            </a:pPr>
            <a:r>
              <a:rPr lang="pl-PL" sz="1600" b="0" dirty="0" smtClean="0"/>
              <a:t>wypłata odszkodowania ze środków dzierżawcy lub zarządcy obwodu łowieckiego, </a:t>
            </a:r>
            <a:br>
              <a:rPr lang="pl-PL" sz="1600" b="0" dirty="0" smtClean="0"/>
            </a:br>
            <a:r>
              <a:rPr lang="pl-PL" sz="1600" b="0" dirty="0" smtClean="0"/>
              <a:t>w przypadku niewnoszenia odwołania przez jedną ze stron;</a:t>
            </a:r>
          </a:p>
          <a:p>
            <a:pPr marL="171450" indent="-171450" algn="ctr">
              <a:buFontTx/>
              <a:buChar char="-"/>
            </a:pPr>
            <a:r>
              <a:rPr lang="pl-PL" sz="1600" b="0" dirty="0" smtClean="0"/>
              <a:t>wniesienie odwołania do nadleśniczego </a:t>
            </a:r>
            <a:r>
              <a:rPr lang="pl-PL" sz="1600" b="0" dirty="0"/>
              <a:t>PGL </a:t>
            </a:r>
            <a:r>
              <a:rPr lang="pl-PL" sz="1600" b="0" dirty="0" smtClean="0"/>
              <a:t>LP (dyrektora regionalnej dyrekcji LP);</a:t>
            </a:r>
          </a:p>
          <a:p>
            <a:pPr marL="171450" indent="-171450" algn="ctr">
              <a:buFontTx/>
              <a:buChar char="-"/>
            </a:pPr>
            <a:r>
              <a:rPr lang="pl-PL" sz="1600" b="0" dirty="0" smtClean="0"/>
              <a:t>oględziny lub szacowanie ostateczne przeprowadzone przez nadleśniczego PGL LP (dyrektora </a:t>
            </a:r>
            <a:r>
              <a:rPr lang="pl-PL" sz="1600" b="0" dirty="0"/>
              <a:t>regionalnej dyrekcji LP</a:t>
            </a:r>
            <a:r>
              <a:rPr lang="pl-PL" sz="1600" b="0" dirty="0" smtClean="0"/>
              <a:t>), w pracach mogą brać udział członkowie zespołu, </a:t>
            </a:r>
            <a:br>
              <a:rPr lang="pl-PL" sz="1600" b="0" dirty="0" smtClean="0"/>
            </a:br>
            <a:r>
              <a:rPr lang="pl-PL" sz="1600" b="0" dirty="0" smtClean="0"/>
              <a:t>a dodatkowo </a:t>
            </a:r>
            <a:r>
              <a:rPr lang="pl-PL" sz="1600" b="0" dirty="0"/>
              <a:t>przedstawiciel izby rolniczej na pisemny wniosek członka </a:t>
            </a:r>
            <a:r>
              <a:rPr lang="pl-PL" sz="1600" b="0" dirty="0" smtClean="0"/>
              <a:t>zespołu;</a:t>
            </a:r>
          </a:p>
          <a:p>
            <a:pPr marL="171450" indent="-171450" algn="ctr">
              <a:buFontTx/>
              <a:buChar char="-"/>
            </a:pPr>
            <a:r>
              <a:rPr lang="pl-PL" sz="1600" b="0" dirty="0" smtClean="0"/>
              <a:t>wydanie przez </a:t>
            </a:r>
            <a:r>
              <a:rPr lang="pl-PL" sz="1600" b="0" dirty="0"/>
              <a:t>nadleśniczego PGL LP (dyrektora regionalnej dyrekcji LP</a:t>
            </a:r>
            <a:r>
              <a:rPr lang="pl-PL" sz="1600" b="0" dirty="0" smtClean="0"/>
              <a:t>) decyzji ustalającej wysokość odszkodowania (</a:t>
            </a:r>
            <a:r>
              <a:rPr lang="pl-PL" sz="1600" b="0" u="sng" dirty="0" smtClean="0"/>
              <a:t>tylko w przypadku szacowania ostatecznego</a:t>
            </a:r>
            <a:r>
              <a:rPr lang="pl-PL" sz="1600" b="0" dirty="0" smtClean="0"/>
              <a:t>);</a:t>
            </a:r>
          </a:p>
          <a:p>
            <a:pPr marL="171450" indent="-171450" algn="ctr">
              <a:buFontTx/>
              <a:buChar char="-"/>
            </a:pPr>
            <a:r>
              <a:rPr lang="pl-PL" sz="1600" b="0" dirty="0"/>
              <a:t>wypłata odszkodowania ze środków dzierżawcy lub zarządcy obwodu łowieckiego;</a:t>
            </a:r>
          </a:p>
          <a:p>
            <a:pPr marL="171450" indent="-171450" algn="ctr">
              <a:buFontTx/>
              <a:buChar char="-"/>
            </a:pPr>
            <a:endParaRPr lang="pl-PL" sz="1600" b="0" dirty="0" smtClean="0"/>
          </a:p>
          <a:p>
            <a:pPr marL="171450" indent="-171450" algn="ctr">
              <a:buFontTx/>
              <a:buChar char="-"/>
            </a:pPr>
            <a:endParaRPr lang="pl-PL" sz="1600" b="0" dirty="0"/>
          </a:p>
          <a:p>
            <a:pPr algn="ctr"/>
            <a:r>
              <a:rPr lang="pl-PL" sz="1600" i="1" dirty="0" smtClean="0"/>
              <a:t>wniesienie przez właściciela lub posiadacza gruntów rolnych albo dzierżawcę </a:t>
            </a:r>
            <a:br>
              <a:rPr lang="pl-PL" sz="1600" i="1" dirty="0" smtClean="0"/>
            </a:br>
            <a:r>
              <a:rPr lang="pl-PL" sz="1600" i="1" dirty="0" smtClean="0"/>
              <a:t>lub zarządcę obwodu łowieckiego powództwa do sądu.</a:t>
            </a:r>
          </a:p>
        </p:txBody>
      </p:sp>
    </p:spTree>
    <p:extLst>
      <p:ext uri="{BB962C8B-B14F-4D97-AF65-F5344CB8AC3E}">
        <p14:creationId xmlns:p14="http://schemas.microsoft.com/office/powerpoint/2010/main" val="309930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1124744"/>
            <a:ext cx="835292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800" u="sng" dirty="0" smtClean="0"/>
              <a:t>Terminy zawiadamiania poszczególnych członków zespołu przy oględzinach i szacowaniu ostatecznym</a:t>
            </a:r>
          </a:p>
          <a:p>
            <a:pPr algn="ctr"/>
            <a:endParaRPr lang="pl-PL" sz="1800" dirty="0" smtClean="0"/>
          </a:p>
          <a:p>
            <a:pPr marL="171450" indent="-171450" algn="ctr">
              <a:buFontTx/>
              <a:buChar char="-"/>
            </a:pPr>
            <a:r>
              <a:rPr lang="pl-PL" sz="1600" dirty="0" smtClean="0"/>
              <a:t>oględziny</a:t>
            </a:r>
            <a:r>
              <a:rPr lang="pl-PL" sz="1600" b="0" dirty="0" smtClean="0"/>
              <a:t> – nie później niż przed upływem 3 dni od dnia otrzymania wniosku;</a:t>
            </a:r>
          </a:p>
          <a:p>
            <a:pPr marL="171450" indent="-171450" algn="ctr">
              <a:buFontTx/>
              <a:buChar char="-"/>
            </a:pPr>
            <a:r>
              <a:rPr lang="pl-PL" sz="1600" dirty="0" smtClean="0"/>
              <a:t>szacowanie ostateczne </a:t>
            </a:r>
            <a:r>
              <a:rPr lang="pl-PL" sz="1600" b="0" dirty="0" smtClean="0"/>
              <a:t>– nie później niż przed upływem 3 dni od dnia otrzymania informacji o terminie sprzętu uprawy.</a:t>
            </a:r>
          </a:p>
          <a:p>
            <a:pPr algn="ctr"/>
            <a:r>
              <a:rPr lang="pl-PL" sz="1600" dirty="0" smtClean="0">
                <a:solidFill>
                  <a:srgbClr val="FF0000"/>
                </a:solidFill>
              </a:rPr>
              <a:t>Zawiadomienia dokonuje przedstawiciel gminy</a:t>
            </a:r>
            <a:r>
              <a:rPr lang="pl-PL" sz="1600" b="0" dirty="0" smtClean="0"/>
              <a:t>.</a:t>
            </a:r>
            <a:endParaRPr lang="pl-PL" sz="1600" b="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3537009"/>
            <a:ext cx="835292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800" u="sng" dirty="0" smtClean="0"/>
              <a:t>Terminy zawiadamiania poszczególnych członków zespołu w trybie odwoławczym</a:t>
            </a:r>
          </a:p>
          <a:p>
            <a:pPr algn="ctr"/>
            <a:endParaRPr lang="pl-PL" sz="1800" dirty="0" smtClean="0"/>
          </a:p>
          <a:p>
            <a:pPr marL="171450" indent="-171450" algn="ctr">
              <a:buFontTx/>
              <a:buChar char="-"/>
            </a:pPr>
            <a:r>
              <a:rPr lang="pl-PL" sz="1600" dirty="0" smtClean="0"/>
              <a:t>oględziny </a:t>
            </a:r>
            <a:r>
              <a:rPr lang="pl-PL" sz="1600" b="0" dirty="0" smtClean="0"/>
              <a:t>– nie później niż przed upływem 3 dni od dnia otrzymania wniosku;</a:t>
            </a:r>
          </a:p>
          <a:p>
            <a:pPr marL="171450" indent="-171450" algn="ctr">
              <a:buFontTx/>
              <a:buChar char="-"/>
            </a:pPr>
            <a:r>
              <a:rPr lang="pl-PL" sz="1600" dirty="0" smtClean="0"/>
              <a:t>szacowanie ostateczne</a:t>
            </a:r>
            <a:r>
              <a:rPr lang="pl-PL" sz="1600" b="0" dirty="0" smtClean="0"/>
              <a:t> – nie później niż przed upływem 3 dni od dnia otrzymania informacji o terminie sprzętu uprawy.</a:t>
            </a:r>
          </a:p>
          <a:p>
            <a:pPr algn="ctr"/>
            <a:r>
              <a:rPr lang="pl-PL" sz="1600" dirty="0" smtClean="0">
                <a:solidFill>
                  <a:srgbClr val="FF0000"/>
                </a:solidFill>
              </a:rPr>
              <a:t>Zawiadomienia </a:t>
            </a:r>
            <a:r>
              <a:rPr lang="pl-PL" sz="1600" dirty="0">
                <a:solidFill>
                  <a:srgbClr val="FF0000"/>
                </a:solidFill>
              </a:rPr>
              <a:t>dokonuje </a:t>
            </a:r>
            <a:r>
              <a:rPr lang="pl-PL" sz="1600" dirty="0" smtClean="0">
                <a:solidFill>
                  <a:srgbClr val="FF0000"/>
                </a:solidFill>
              </a:rPr>
              <a:t>nadleśniczy </a:t>
            </a:r>
            <a:r>
              <a:rPr lang="pl-PL" sz="1600" dirty="0">
                <a:solidFill>
                  <a:srgbClr val="FF0000"/>
                </a:solidFill>
              </a:rPr>
              <a:t>PGL LP </a:t>
            </a:r>
            <a:r>
              <a:rPr lang="pl-PL" sz="1600" b="0" dirty="0"/>
              <a:t>(</a:t>
            </a:r>
            <a:r>
              <a:rPr lang="pl-PL" sz="1600" dirty="0" smtClean="0">
                <a:solidFill>
                  <a:srgbClr val="FF0000"/>
                </a:solidFill>
              </a:rPr>
              <a:t>dyrektor </a:t>
            </a:r>
            <a:r>
              <a:rPr lang="pl-PL" sz="1600" dirty="0">
                <a:solidFill>
                  <a:srgbClr val="FF0000"/>
                </a:solidFill>
              </a:rPr>
              <a:t>regionalnej dyrekcji LP</a:t>
            </a:r>
            <a:r>
              <a:rPr lang="pl-PL" sz="1600" b="0" dirty="0" smtClean="0"/>
              <a:t>). </a:t>
            </a:r>
            <a:endParaRPr lang="pl-PL" sz="1600" b="0" dirty="0"/>
          </a:p>
        </p:txBody>
      </p:sp>
    </p:spTree>
    <p:extLst>
      <p:ext uri="{BB962C8B-B14F-4D97-AF65-F5344CB8AC3E}">
        <p14:creationId xmlns:p14="http://schemas.microsoft.com/office/powerpoint/2010/main" val="77663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15616" y="2132856"/>
            <a:ext cx="705678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u="sng" dirty="0" smtClean="0"/>
              <a:t>Ustalenia dokonywane podczas oględzin</a:t>
            </a:r>
          </a:p>
          <a:p>
            <a:pPr algn="ctr"/>
            <a:endParaRPr lang="pl-PL" sz="2000" dirty="0" smtClean="0"/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gatunek zwierzyny, która wyrządziła szkodę;</a:t>
            </a:r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rodzaj, stan i jakość uprawy;</a:t>
            </a:r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obszar całej uprawy;</a:t>
            </a:r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szacunkowy obszar uprawy, która została uszkodzona;</a:t>
            </a:r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szacunkowy procent zniszczenia uprawy na uszkodzonym obszarze.</a:t>
            </a:r>
          </a:p>
        </p:txBody>
      </p:sp>
    </p:spTree>
    <p:extLst>
      <p:ext uri="{BB962C8B-B14F-4D97-AF65-F5344CB8AC3E}">
        <p14:creationId xmlns:p14="http://schemas.microsoft.com/office/powerpoint/2010/main" val="379898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01580" y="1412776"/>
            <a:ext cx="78755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u="sng" dirty="0" smtClean="0"/>
              <a:t>Protokół oględzin</a:t>
            </a:r>
          </a:p>
          <a:p>
            <a:pPr algn="ctr"/>
            <a:endParaRPr lang="pl-PL" sz="2000" dirty="0" smtClean="0"/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imiona i nazwiska osób biorących udział w oględzinach;</a:t>
            </a:r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datę sporządzenia protokołu oraz datę dokonania oględzin;</a:t>
            </a:r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dane podlegające ustaleniu;</a:t>
            </a:r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szkic sytuacyjny uszkodzonej uprawy;</a:t>
            </a:r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czytelne podpisy osób biorących udział w oględzinach;</a:t>
            </a:r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informacje o wnoszeniu lub niewnoszeniu przez członków zespołu zastrzeżeń do protokołu (zastrzeżenia z uzasadnieniem).</a:t>
            </a:r>
          </a:p>
          <a:p>
            <a:pPr marL="171450" indent="-171450" algn="ctr">
              <a:buFontTx/>
              <a:buChar char="-"/>
            </a:pPr>
            <a:endParaRPr lang="pl-PL" sz="1800" b="0" dirty="0"/>
          </a:p>
          <a:p>
            <a:pPr algn="ctr"/>
            <a:r>
              <a:rPr lang="pl-PL" sz="1800" i="1" dirty="0" smtClean="0"/>
              <a:t>Protokół sporządza się w trzech jednobrzmiących egzemplarzach </a:t>
            </a:r>
            <a:br>
              <a:rPr lang="pl-PL" sz="1800" i="1" dirty="0" smtClean="0"/>
            </a:br>
            <a:r>
              <a:rPr lang="pl-PL" sz="1800" i="1" dirty="0" smtClean="0"/>
              <a:t>po jednym dla każdego członka zespołu</a:t>
            </a:r>
            <a:r>
              <a:rPr lang="pl-PL" sz="1800" b="0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743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616555" y="1556792"/>
            <a:ext cx="78755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u="sng" dirty="0" smtClean="0"/>
              <a:t>Ustalenia dokonywane podczas szacowania ostatecznego</a:t>
            </a:r>
            <a:endParaRPr lang="pl-PL" sz="2000" dirty="0" smtClean="0"/>
          </a:p>
          <a:p>
            <a:pPr algn="ctr"/>
            <a:endParaRPr lang="pl-PL" sz="2000" dirty="0" smtClean="0"/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gatunek zwierzyny, która wyrządziła szkodę;</a:t>
            </a:r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rodzaj uprawy lub płodu rolnego;</a:t>
            </a:r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stan i jakość uprawy lub jakość płodu rolnego;</a:t>
            </a:r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obszar całej uprawy lub szacunkowa masa zgromadzonego płodu rolnego;</a:t>
            </a:r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obszar uprawy, która została uszkodzona, lub szacunkowa masa uszkodzonego płodu rolnego;</a:t>
            </a:r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procent zniszczenia uprawy na uszkodzonym obszarze;</a:t>
            </a:r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plon z 1 ha;</a:t>
            </a:r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wysokość odszkodowania.</a:t>
            </a:r>
          </a:p>
        </p:txBody>
      </p:sp>
    </p:spTree>
    <p:extLst>
      <p:ext uri="{BB962C8B-B14F-4D97-AF65-F5344CB8AC3E}">
        <p14:creationId xmlns:p14="http://schemas.microsoft.com/office/powerpoint/2010/main" val="125172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49473" y="956206"/>
            <a:ext cx="78755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u="sng" dirty="0" smtClean="0"/>
              <a:t>Protokół szacowania ostatecznego </a:t>
            </a:r>
            <a:r>
              <a:rPr lang="pl-PL" sz="2000" i="1" u="sng" dirty="0" smtClean="0"/>
              <a:t>(zawiera w szczególności)</a:t>
            </a:r>
          </a:p>
          <a:p>
            <a:pPr algn="ctr"/>
            <a:endParaRPr lang="pl-PL" sz="2000" dirty="0" smtClean="0"/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imiona i nazwiska osób biorących udział w szacowaniu ostatecznym;</a:t>
            </a:r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datę sporządzenia protokołu oraz datę dokonania szacowania ostatecznego;</a:t>
            </a:r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dane podlegające ustaleniu;</a:t>
            </a:r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szkic sytuacyjny uszkodzonej uprawy;</a:t>
            </a:r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czytelne podpisy osób biorących udział w szacowaniu ostatecznym;</a:t>
            </a:r>
          </a:p>
          <a:p>
            <a:pPr marL="171450" indent="-171450" algn="ctr">
              <a:buFontTx/>
              <a:buChar char="-"/>
            </a:pPr>
            <a:r>
              <a:rPr lang="pl-PL" sz="1800" b="0" dirty="0" smtClean="0"/>
              <a:t>informacje o wnoszeniu lub niewnoszeniu przez członków zespołu zastrzeżeń do protokołu (zastrzeżenia z uzasadnieniem).</a:t>
            </a:r>
          </a:p>
          <a:p>
            <a:pPr marL="171450" indent="-171450" algn="ctr">
              <a:buFontTx/>
              <a:buChar char="-"/>
            </a:pPr>
            <a:endParaRPr lang="pl-PL" sz="1800" b="0" dirty="0"/>
          </a:p>
          <a:p>
            <a:pPr algn="ctr"/>
            <a:r>
              <a:rPr lang="pl-PL" sz="1800" i="1" dirty="0" smtClean="0"/>
              <a:t>Protokół sporządza się w trzech jednobrzmiących egzemplarzach</a:t>
            </a:r>
            <a:br>
              <a:rPr lang="pl-PL" sz="1800" i="1" dirty="0" smtClean="0"/>
            </a:br>
            <a:r>
              <a:rPr lang="pl-PL" sz="1800" i="1" dirty="0" smtClean="0"/>
              <a:t>po jednym dla każdego członka zespołu</a:t>
            </a:r>
            <a:r>
              <a:rPr lang="pl-PL" sz="1800" b="0" i="1" dirty="0" smtClean="0"/>
              <a:t>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323528" y="4725144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800" dirty="0" smtClean="0"/>
              <a:t>Wypłaty odszkodowania dokonuje dzierżawca albo zarządca obwodu łowieckiego w terminie 30 dni od dnia otrzymania protokołu z szacowania ostatecznego</a:t>
            </a:r>
            <a:r>
              <a:rPr lang="pl-PL" sz="1800" b="0" dirty="0" smtClean="0"/>
              <a:t>, </a:t>
            </a:r>
            <a:r>
              <a:rPr lang="pl-PL" sz="1800" u="sng" dirty="0" smtClean="0"/>
              <a:t>od którego nie wniesiono odwołania</a:t>
            </a:r>
            <a:r>
              <a:rPr lang="pl-PL" sz="1800" b="0" dirty="0" smtClean="0"/>
              <a:t>.</a:t>
            </a:r>
            <a:endParaRPr lang="pl-PL" sz="1800" b="0" dirty="0"/>
          </a:p>
        </p:txBody>
      </p:sp>
    </p:spTree>
    <p:extLst>
      <p:ext uri="{BB962C8B-B14F-4D97-AF65-F5344CB8AC3E}">
        <p14:creationId xmlns:p14="http://schemas.microsoft.com/office/powerpoint/2010/main" val="411116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rajowa_Narada_Lowiecka_Bialowieza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6262</TotalTime>
  <Words>1058</Words>
  <Application>Microsoft Office PowerPoint</Application>
  <PresentationFormat>Pokaz na ekranie (4:3)</PresentationFormat>
  <Paragraphs>123</Paragraphs>
  <Slides>18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Krajowa_Narada_Lowiecka_Bialowieza</vt:lpstr>
      <vt:lpstr>Szacowanie szkód w świetle znowelizowanej  ustawy Prawo łowieckie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MAREK SZCZERBA Nadleśnictwo Choszczno ul. Gorzowska 2, 73 – 200 Choszczno choszczno@szczecin.lasy.gov.pl tel. +95 765 70 06 fax +95 765 70 07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Posiedzenie Rady Naukowo-Społecznej LKP „Lasy Środkowopomorskie” Nadleśnictwo Warcino</dc:title>
  <dc:creator>Bogdan Balik</dc:creator>
  <cp:lastModifiedBy>Marek Szczerba</cp:lastModifiedBy>
  <cp:revision>324</cp:revision>
  <cp:lastPrinted>2018-04-26T08:37:31Z</cp:lastPrinted>
  <dcterms:created xsi:type="dcterms:W3CDTF">2012-10-12T12:57:29Z</dcterms:created>
  <dcterms:modified xsi:type="dcterms:W3CDTF">2018-05-14T00:28:37Z</dcterms:modified>
</cp:coreProperties>
</file>