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3"/>
  </p:notesMasterIdLst>
  <p:handoutMasterIdLst>
    <p:handoutMasterId r:id="rId14"/>
  </p:handoutMasterIdLst>
  <p:sldIdLst>
    <p:sldId id="336" r:id="rId2"/>
    <p:sldId id="436" r:id="rId3"/>
    <p:sldId id="435" r:id="rId4"/>
    <p:sldId id="444" r:id="rId5"/>
    <p:sldId id="445" r:id="rId6"/>
    <p:sldId id="456" r:id="rId7"/>
    <p:sldId id="448" r:id="rId8"/>
    <p:sldId id="447" r:id="rId9"/>
    <p:sldId id="450" r:id="rId10"/>
    <p:sldId id="451" r:id="rId11"/>
    <p:sldId id="337" r:id="rId12"/>
  </p:sldIdLst>
  <p:sldSz cx="9144000" cy="6858000" type="screen4x3"/>
  <p:notesSz cx="6789738" cy="99298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BA8D1C"/>
    <a:srgbClr val="CC6600"/>
    <a:srgbClr val="808000"/>
    <a:srgbClr val="FF0000"/>
    <a:srgbClr val="0099FF"/>
    <a:srgbClr val="33CCFF"/>
    <a:srgbClr val="669900"/>
    <a:srgbClr val="E5D36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245" autoAdjust="0"/>
  </p:normalViewPr>
  <p:slideViewPr>
    <p:cSldViewPr>
      <p:cViewPr>
        <p:scale>
          <a:sx n="90" d="100"/>
          <a:sy n="90" d="100"/>
        </p:scale>
        <p:origin x="-117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06"/>
    </p:cViewPr>
  </p:sorterViewPr>
  <p:notesViewPr>
    <p:cSldViewPr>
      <p:cViewPr varScale="1">
        <p:scale>
          <a:sx n="52" d="100"/>
          <a:sy n="52" d="100"/>
        </p:scale>
        <p:origin x="-2678" y="-82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5947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99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5947" y="9431599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715BD32-CE1B-4D6D-95D8-711FB424EB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8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5947" y="0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4" y="4716661"/>
            <a:ext cx="543179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5947" y="9431599"/>
            <a:ext cx="294222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5B2FBDD-A758-475B-9DD0-40797D3599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861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2FBDD-A758-475B-9DD0-40797D3599AA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60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AA71-4087-4393-9C98-5749B93D8BB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32E5-1A14-4F6B-A50E-054F5C9FBEE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8180-BB0B-4BD2-A3F1-624563C19D1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7F0F-BFC1-4EE6-AD07-D65A1A2A91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1C5C-EAFF-468F-9457-D9024794F05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C936-7B33-4479-88A9-847988061A2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AA6E-ED28-4748-88CA-4C2836B4B50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7062-283A-4B19-B12F-693D6385EEC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26A2-171B-41D2-96B9-ACEFD60C04F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44AB-2BAC-4736-ACA8-BF9F5D851D8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F3C-6C38-40BB-ADE4-260EC67A7AC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1338B7-2D3E-4E24-A644-C040293EBAB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802631"/>
          </a:xfrm>
        </p:spPr>
        <p:txBody>
          <a:bodyPr>
            <a:noAutofit/>
          </a:bodyPr>
          <a:lstStyle/>
          <a:p>
            <a:pPr eaLnBrk="1" hangingPunct="1"/>
            <a:r>
              <a:rPr lang="pl-PL" sz="2800" b="1" dirty="0" smtClean="0">
                <a:solidFill>
                  <a:schemeClr val="bg1"/>
                </a:solidFill>
                <a:latin typeface="Arial" charset="0"/>
              </a:rPr>
              <a:t>SZACOWANIE SZKÓD ŁOWIECKICH w praktyce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661248"/>
            <a:ext cx="7776864" cy="3600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Choszczno, 14 maja 2018r.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4429" y="836712"/>
            <a:ext cx="78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Kukurydza – ciąg dalszy</a:t>
            </a:r>
            <a:endParaRPr lang="pl-PL" sz="1600" b="0" dirty="0" smtClean="0"/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85" y="55158"/>
            <a:ext cx="5040000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9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3789040"/>
            <a:ext cx="3457377" cy="201622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l-PL" altLang="pl-PL" sz="1400" b="1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Andrzej Markowski</a:t>
            </a:r>
            <a:r>
              <a:rPr lang="pl-PL" altLang="pl-PL" sz="1400" b="1" i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altLang="pl-PL" sz="1400" b="1" i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altLang="pl-PL" sz="1400" b="1" i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pl-PL" altLang="pl-PL" sz="1400" b="1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Biegły sądowy rzeczoznawca </a:t>
            </a:r>
            <a:r>
              <a:rPr lang="pl-PL" altLang="pl-PL" sz="1400" b="1" i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 zakresie szacowania szkód łowieckich </a:t>
            </a:r>
            <a:r>
              <a:rPr lang="pl-PL" altLang="pl-PL" sz="1400" b="1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altLang="pl-PL" sz="1400" b="1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altLang="pl-PL" sz="1400" b="1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l-PL" altLang="pl-PL" sz="1400" b="1" i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certyfikat nr 19/B/2012</a:t>
            </a:r>
            <a:r>
              <a:rPr lang="pl-PL" altLang="pl-PL" sz="1400" b="1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 – </a:t>
            </a:r>
            <a:br>
              <a:rPr lang="pl-PL" altLang="pl-PL" sz="1400" b="1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altLang="pl-PL" sz="1400" b="1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l-PL" sz="1400" dirty="0" smtClean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967" y="26561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Dziękuję za uwagę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98072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u="sng" dirty="0" smtClean="0">
                <a:solidFill>
                  <a:srgbClr val="00B050"/>
                </a:solidFill>
              </a:rPr>
              <a:t>Aby wyliczyć odszkodowanie należy:</a:t>
            </a:r>
            <a:endParaRPr lang="pl-PL" sz="3200" b="0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6644" y="19168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1. Określić powierzchnię zredukowaną uprawy.</a:t>
            </a:r>
            <a:endParaRPr lang="pl-PL" sz="3200" b="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17021" y="41490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3. Ustalić cenę płodu rolnego.</a:t>
            </a:r>
            <a:endParaRPr lang="pl-PL" sz="3200" b="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17021" y="32849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2. Wyliczyć spodziewany plon.</a:t>
            </a:r>
            <a:endParaRPr lang="pl-PL" sz="3200" b="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9511" y="4869160"/>
            <a:ext cx="884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4. Obliczyć nieponiesione koszty plonu.</a:t>
            </a:r>
            <a:endParaRPr lang="pl-PL" sz="3200" b="0" dirty="0"/>
          </a:p>
        </p:txBody>
      </p:sp>
    </p:spTree>
    <p:extLst>
      <p:ext uri="{BB962C8B-B14F-4D97-AF65-F5344CB8AC3E}">
        <p14:creationId xmlns:p14="http://schemas.microsoft.com/office/powerpoint/2010/main" val="8717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247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Zboża, rzepak</a:t>
            </a:r>
            <a:endParaRPr lang="pl-PL" sz="2000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44624"/>
            <a:ext cx="5040000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2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8367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Uszkodzenia rozmieszczone nierównomiernie</a:t>
            </a:r>
            <a:endParaRPr lang="pl-PL" sz="1600" i="1" dirty="0" smtClean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51" y="44624"/>
            <a:ext cx="5040000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8367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Metoda zakosów</a:t>
            </a: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44624"/>
            <a:ext cx="5040000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6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8367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Ramka</a:t>
            </a:r>
            <a:endParaRPr lang="pl-PL" sz="1600" b="0" dirty="0" smtClean="0"/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44624"/>
            <a:ext cx="5040000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836712"/>
            <a:ext cx="78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TUZ</a:t>
            </a:r>
            <a:endParaRPr lang="pl-PL" sz="1600" i="1" dirty="0" smtClean="0"/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41" y="27939"/>
            <a:ext cx="5040000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836712"/>
            <a:ext cx="78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Metoda „PO PRZEKĄTNEJ”</a:t>
            </a:r>
            <a:endParaRPr lang="pl-PL" sz="1600" b="0" dirty="0" smtClean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44624"/>
            <a:ext cx="5040000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868070"/>
            <a:ext cx="787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Kukurydza</a:t>
            </a:r>
            <a:endParaRPr lang="pl-PL" sz="1600" i="1" dirty="0" smtClean="0"/>
          </a:p>
        </p:txBody>
      </p:sp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44867"/>
            <a:ext cx="5040000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ajowa_Narada_Lowiecka_Bialowiez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6184</TotalTime>
  <Words>69</Words>
  <Application>Microsoft Office PowerPoint</Application>
  <PresentationFormat>Pokaz na ekranie 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Krajowa_Narada_Lowiecka_Bialowieza</vt:lpstr>
      <vt:lpstr>SZACOWANIE SZKÓD ŁOWIECKICH w praktyce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Andrzej Markowski – Biegły sądowy rzeczoznawca w zakresie szacowania szkód łowieckich  (certyfikat nr 19/B/2012) –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Posiedzenie Rady Naukowo-Społecznej LKP „Lasy Środkowopomorskie” Nadleśnictwo Warcino</dc:title>
  <dc:creator>Bogdan Balik</dc:creator>
  <cp:lastModifiedBy>Marek Szczerba</cp:lastModifiedBy>
  <cp:revision>302</cp:revision>
  <cp:lastPrinted>2018-04-26T08:37:31Z</cp:lastPrinted>
  <dcterms:created xsi:type="dcterms:W3CDTF">2012-10-12T12:57:29Z</dcterms:created>
  <dcterms:modified xsi:type="dcterms:W3CDTF">2018-05-14T00:17:29Z</dcterms:modified>
</cp:coreProperties>
</file>